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63" r:id="rId5"/>
    <p:sldId id="265" r:id="rId6"/>
    <p:sldId id="267" r:id="rId7"/>
    <p:sldId id="269" r:id="rId8"/>
    <p:sldId id="258" r:id="rId9"/>
    <p:sldId id="271" r:id="rId10"/>
    <p:sldId id="262" r:id="rId11"/>
    <p:sldId id="273" r:id="rId12"/>
    <p:sldId id="272" r:id="rId13"/>
    <p:sldId id="259" r:id="rId14"/>
    <p:sldId id="274" r:id="rId15"/>
    <p:sldId id="275" r:id="rId16"/>
    <p:sldId id="260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33CC33"/>
    <a:srgbClr val="9966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9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0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6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3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3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7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8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3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773C2-AFDD-4D02-B38C-162F50C383AE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2737-4DCA-4008-ADDD-0AFFC6BF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1.bp.blogspot.com/-MG_VY4tvA4s/Th5pqeq4faI/AAAAAAAAAB4/OkE0doWMLhw/s1600/transformers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3476" y1="82667" x2="53476" y2="82667"/>
                        <a14:backgroundMark x1="58021" y1="94476" x2="58021" y2="94476"/>
                        <a14:backgroundMark x1="60963" y1="96762" x2="60963" y2="96762"/>
                        <a14:backgroundMark x1="64171" y1="97143" x2="64171" y2="97143"/>
                        <a14:backgroundMark x1="68182" y1="97143" x2="68182" y2="97143"/>
                        <a14:backgroundMark x1="72995" y1="97143" x2="72995" y2="97143"/>
                        <a14:backgroundMark x1="51872" y1="94857" x2="51872" y2="94857"/>
                        <a14:backgroundMark x1="59626" y1="92190" x2="59626" y2="92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5842"/>
            <a:ext cx="4874223" cy="68421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90800" y="2946736"/>
            <a:ext cx="6400800" cy="103626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98129" y="2967335"/>
            <a:ext cx="39477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5246" y="2967335"/>
            <a:ext cx="24497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ations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1020" y="2946737"/>
            <a:ext cx="13404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paper-replika.com/images/stories/instructions/Robots/transformers/optimus-prime/truck/pic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9" b="89967" l="196" r="980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4082" y="3987914"/>
            <a:ext cx="48577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150"/>
                            </p:stCondLst>
                            <p:childTnLst>
                              <p:par>
                                <p:cTn id="45" presetID="3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15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0" grpId="0" animBg="1"/>
      <p:bldP spid="4" grpId="0"/>
      <p:bldP spid="8" grpId="0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20039" y="-90949"/>
            <a:ext cx="548640" cy="7224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685800" y="-228600"/>
            <a:ext cx="10449243" cy="7347155"/>
            <a:chOff x="-685800" y="-228600"/>
            <a:chExt cx="10449243" cy="7347155"/>
          </a:xfrm>
        </p:grpSpPr>
        <p:sp>
          <p:nvSpPr>
            <p:cNvPr id="3" name="Rectangle 2"/>
            <p:cNvSpPr/>
            <p:nvPr/>
          </p:nvSpPr>
          <p:spPr>
            <a:xfrm>
              <a:off x="-14748" y="-122904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-213852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83516" y="-137652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31664" y="-228600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8835" y="-46704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6983" y="-137652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7099" y="-61452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5247" y="-152400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8308" y="-76201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6456" y="-167149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6572" y="-90949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24720" y="-181897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71891" y="-213852"/>
              <a:ext cx="548640" cy="7270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70155" y="-137652"/>
              <a:ext cx="548640" cy="71800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18303" y="-105697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64968" y="-130278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85800" y="-76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685800" y="4739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85800" y="10225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685800" y="1572672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658751" y="2118852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658751" y="2668968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658751" y="3217608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658751" y="3767724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626806" y="4313904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626806" y="486402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9757" y="5410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599757" y="59603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599757" y="65089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537156" y="1415844"/>
            <a:ext cx="453955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ATIONS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0600" y="1386348"/>
            <a:ext cx="254262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57948" y="1393716"/>
            <a:ext cx="138830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88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57948" y="1399898"/>
            <a:ext cx="138830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0273" y="3108242"/>
            <a:ext cx="312912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</a:t>
            </a:r>
            <a:endParaRPr lang="en-US" sz="88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-1371600" y="3200400"/>
            <a:ext cx="1112520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810000" y="-228600"/>
            <a:ext cx="0" cy="7620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36728" y="718458"/>
            <a:ext cx="5503608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transformation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 by rotating (turning) a figure around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fixed point.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8835" y="472440"/>
            <a:ext cx="1096788" cy="21950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09800" y="457200"/>
            <a:ext cx="1096788" cy="21950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0"/>
                            </p:stCondLst>
                            <p:childTnLst>
                              <p:par>
                                <p:cTn id="62" presetID="1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-3.7037E-7 L -0.10156 0.10857 C -0.11041 0.13171 -0.11493 0.16597 -0.11493 0.20162 C -0.11493 0.24236 -0.11041 0.27454 -0.10156 0.29769 L -0.06493 0.40671 " pathEditMode="relative" rAng="0" ptsTypes="FffFF">
                                      <p:cBhvr>
                                        <p:cTn id="6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39" grpId="1"/>
      <p:bldP spid="38" grpId="0" build="allAtOnce"/>
      <p:bldP spid="40" grpId="0"/>
      <p:bldP spid="40" grpId="1"/>
      <p:bldP spid="44" grpId="0"/>
      <p:bldP spid="2" grpId="0" animBg="1"/>
      <p:bldP spid="46" grpId="0" animBg="1"/>
      <p:bldP spid="46" grpId="1" animBg="1"/>
      <p:bldP spid="4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4.media.tumblr.com/tumblr_ltbwizCDml1qzori2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44" y="1081560"/>
            <a:ext cx="6096000" cy="457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-427692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1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look like</a:t>
            </a:r>
            <a:endParaRPr lang="en-US" sz="1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80504" y="465604"/>
            <a:ext cx="304800" cy="304800"/>
          </a:xfrm>
          <a:prstGeom prst="ellipse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18704" y="457200"/>
            <a:ext cx="304800" cy="304800"/>
          </a:xfrm>
          <a:prstGeom prst="ellipse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6298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plotting something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3 -0.01667 L 0.01546 -0.00417 C 0.01806 -0.00116 0.01997 0.00277 0.01997 0.00717 C 0.01997 0.01203 0.01806 0.01597 0.01546 0.01875 L 0.0033 0.03217 " pathEditMode="relative" rAng="0" ptsTypes="FffFF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8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33 -0.01667 L 0.01545 -0.0037 C 0.01806 -0.00093 0.01997 0.00324 0.01997 0.00764 C 0.01997 0.01273 0.01806 0.0169 0.01545 0.01967 L 0.0033 0.03333 " pathEditMode="relative" rAng="0" ptsTypes="FffFF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401" y="242442"/>
            <a:ext cx="6258799" cy="63731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23" y="258332"/>
            <a:ext cx="6257877" cy="6371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-3354765"/>
            <a:ext cx="143832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9348" y="-8686800"/>
            <a:ext cx="1438323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37556" y="1661652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5440" y="383746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1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(6,</a:t>
            </a:r>
            <a:r>
              <a:rPr lang="en-US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9540" y="383746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1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en-US" sz="1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" presetID="2" presetClass="entr" presetSubtype="8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38" presetClass="exit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8" presetClass="exit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6" grpId="1"/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20039" y="-90949"/>
            <a:ext cx="548640" cy="7224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695643" y="-228600"/>
            <a:ext cx="10449243" cy="7347155"/>
            <a:chOff x="-685800" y="-228600"/>
            <a:chExt cx="10449243" cy="7347155"/>
          </a:xfrm>
        </p:grpSpPr>
        <p:sp>
          <p:nvSpPr>
            <p:cNvPr id="3" name="Rectangle 2"/>
            <p:cNvSpPr/>
            <p:nvPr/>
          </p:nvSpPr>
          <p:spPr>
            <a:xfrm>
              <a:off x="-14748" y="-122904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-213852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83516" y="-137652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31664" y="-228600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8835" y="-46704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6983" y="-137652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7099" y="-61452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5247" y="-152400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8308" y="-76201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6456" y="-167149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6572" y="-90949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24720" y="-181897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71891" y="-213852"/>
              <a:ext cx="548640" cy="7270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70155" y="-137652"/>
              <a:ext cx="548640" cy="71800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18303" y="-105697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64968" y="-130278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85800" y="-76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685800" y="4739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85800" y="10225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685800" y="1572672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658751" y="2118852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658751" y="2668968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658751" y="3217608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658751" y="3767724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626806" y="4313904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626806" y="486402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9757" y="5410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599757" y="59603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599757" y="65089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825246" y="-17208"/>
            <a:ext cx="5415089" cy="69249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Dilation: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transformation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produces 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figure similar 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original by proportionally stretching or shrinking the 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figure.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-1371600" y="3200400"/>
            <a:ext cx="1112520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810000" y="-228600"/>
            <a:ext cx="0" cy="7620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14748" y="1386348"/>
            <a:ext cx="93283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DILATIONS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90750" y="3790950"/>
            <a:ext cx="1082525" cy="10825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9617" y="4309476"/>
            <a:ext cx="2193583" cy="21994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94075" y="3794275"/>
            <a:ext cx="1082525" cy="10825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9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5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-0.17622 0.238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1192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 animBg="1"/>
      <p:bldP spid="39" grpId="1" animBg="1"/>
      <p:bldP spid="39" grpId="2" animBg="1"/>
      <p:bldP spid="38" grpId="1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scale 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factor, or scalar factor, 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how much larger or smaller the image is. 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scale factor of 2 means the image is twice as large as the 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pre-image.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316480" y="5410200"/>
            <a:ext cx="731520" cy="73152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4709160" y="5090886"/>
            <a:ext cx="1463040" cy="146304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5775960"/>
            <a:ext cx="1371600" cy="0"/>
          </a:xfrm>
          <a:prstGeom prst="straightConnector1">
            <a:avLst/>
          </a:prstGeom>
          <a:ln w="57150">
            <a:solidFill>
              <a:srgbClr val="008000"/>
            </a:solidFill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533400"/>
                <a:ext cx="8229600" cy="349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82550" h="38100" prst="coolSlant"/>
                </a:sp3d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4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scale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5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means the image is one-third </a:t>
                </a:r>
                <a:r>
                  <a:rPr lang="en-US" sz="4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</a:t>
                </a:r>
              </a:p>
              <a:p>
                <a:pPr algn="ctr">
                  <a:lnSpc>
                    <a:spcPct val="120000"/>
                  </a:lnSpc>
                </a:pPr>
                <a:endParaRPr lang="en-US" sz="1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4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as the </a:t>
                </a:r>
                <a:r>
                  <a:rPr lang="en-US" sz="4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pre-image.</a:t>
                </a:r>
                <a:endParaRPr lang="en-US" sz="4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33400"/>
                <a:ext cx="8229600" cy="34901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581400" y="5715000"/>
            <a:ext cx="1371600" cy="0"/>
          </a:xfrm>
          <a:prstGeom prst="straightConnector1">
            <a:avLst/>
          </a:prstGeom>
          <a:ln w="57150">
            <a:solidFill>
              <a:srgbClr val="008000"/>
            </a:solidFill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103120" y="4907280"/>
            <a:ext cx="1097280" cy="164592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1640" y="5471160"/>
            <a:ext cx="365760" cy="54864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20039" y="-90949"/>
            <a:ext cx="548640" cy="7162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609600" y="-228600"/>
            <a:ext cx="10363201" cy="7300452"/>
            <a:chOff x="-599758" y="-228600"/>
            <a:chExt cx="10363201" cy="7300452"/>
          </a:xfrm>
        </p:grpSpPr>
        <p:sp>
          <p:nvSpPr>
            <p:cNvPr id="3" name="Rectangle 2"/>
            <p:cNvSpPr/>
            <p:nvPr/>
          </p:nvSpPr>
          <p:spPr>
            <a:xfrm>
              <a:off x="-14748" y="-122904"/>
              <a:ext cx="548640" cy="7180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-213852"/>
              <a:ext cx="548640" cy="7271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83516" y="-137652"/>
              <a:ext cx="548640" cy="7195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31664" y="-228600"/>
              <a:ext cx="548640" cy="72861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8835" y="-46704"/>
              <a:ext cx="548640" cy="7104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6983" y="-137652"/>
              <a:ext cx="548640" cy="7195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7099" y="-61453"/>
              <a:ext cx="548640" cy="71333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5247" y="-152400"/>
              <a:ext cx="548640" cy="72099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63794" y="-76202"/>
              <a:ext cx="548640" cy="7148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6456" y="-167150"/>
              <a:ext cx="548640" cy="72390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6572" y="-90949"/>
              <a:ext cx="548640" cy="7162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29642" y="-181897"/>
              <a:ext cx="548640" cy="72537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71891" y="-213852"/>
              <a:ext cx="548640" cy="72857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70155" y="-137652"/>
              <a:ext cx="548640" cy="72095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18303" y="-105697"/>
              <a:ext cx="548640" cy="71775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64968" y="-130278"/>
              <a:ext cx="548640" cy="72021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599758" y="-76200"/>
              <a:ext cx="10277157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599758" y="473916"/>
              <a:ext cx="10277158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599758" y="1022556"/>
              <a:ext cx="10277157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599758" y="1572672"/>
              <a:ext cx="10277157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599757" y="2118852"/>
              <a:ext cx="10304206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599757" y="2668968"/>
              <a:ext cx="10304206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599757" y="3217608"/>
              <a:ext cx="10304206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599757" y="3767724"/>
              <a:ext cx="10304206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599758" y="4313904"/>
              <a:ext cx="10336151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599758" y="4864020"/>
              <a:ext cx="10336151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9757" y="5410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599757" y="59603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599757" y="65089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9572" y="47172"/>
            <a:ext cx="4646256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even dilate a point by moving it further from, </a:t>
            </a:r>
          </a:p>
          <a:p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closer to, the origin.</a:t>
            </a:r>
            <a:endParaRPr lang="en-US" sz="4800" dirty="0">
              <a:solidFill>
                <a:srgbClr val="00206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-762000" y="3777342"/>
            <a:ext cx="10525443" cy="0"/>
          </a:xfrm>
          <a:prstGeom prst="line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905828" y="-46704"/>
            <a:ext cx="0" cy="7118556"/>
          </a:xfrm>
          <a:prstGeom prst="line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057572" y="2590800"/>
            <a:ext cx="116508" cy="1165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181600" y="381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Factor: 1.5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8153400" y="2057400"/>
            <a:ext cx="116508" cy="1165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210628" y="2590800"/>
            <a:ext cx="19521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(4, 2)  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19800" y="1472755"/>
            <a:ext cx="213655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A’: (6, 3)  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413440" y="4241406"/>
            <a:ext cx="116508" cy="11650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7072086" y="5896428"/>
            <a:ext cx="116508" cy="11650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48942" y="62484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Factor: .25</a:t>
            </a:r>
            <a:endParaRPr lang="en-US" sz="36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1627" y="3918858"/>
            <a:ext cx="20785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B’: (1, 1)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7873" y="5573041"/>
            <a:ext cx="20785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(4, 4)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2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the only transformation whose image is not congruent to </a:t>
            </a:r>
          </a:p>
          <a:p>
            <a:pPr algn="ctr">
              <a:lnSpc>
                <a:spcPct val="120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pre-image?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5427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1">
              <a:lnSpc>
                <a:spcPct val="12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Reflection</a:t>
            </a:r>
          </a:p>
          <a:p>
            <a:pPr lvl="1">
              <a:lnSpc>
                <a:spcPct val="12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Translation</a:t>
            </a:r>
          </a:p>
          <a:p>
            <a:pPr lvl="1">
              <a:lnSpc>
                <a:spcPct val="12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Rotation</a:t>
            </a:r>
          </a:p>
          <a:p>
            <a:pPr lvl="1">
              <a:lnSpc>
                <a:spcPct val="12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  Dilation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20039" y="-90949"/>
            <a:ext cx="548640" cy="7224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685800" y="-228600"/>
            <a:ext cx="10449243" cy="7347155"/>
            <a:chOff x="-685800" y="-228600"/>
            <a:chExt cx="10449243" cy="7347155"/>
          </a:xfrm>
        </p:grpSpPr>
        <p:sp>
          <p:nvSpPr>
            <p:cNvPr id="3" name="Rectangle 2"/>
            <p:cNvSpPr/>
            <p:nvPr/>
          </p:nvSpPr>
          <p:spPr>
            <a:xfrm>
              <a:off x="-14748" y="-122904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-213852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83516" y="-137652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31664" y="-228600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8835" y="-46704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6983" y="-137652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7099" y="-61452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5247" y="-152400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8308" y="-76201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6456" y="-167149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6572" y="-90949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24720" y="-181897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71891" y="-213852"/>
              <a:ext cx="548640" cy="7270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70155" y="-137652"/>
              <a:ext cx="548640" cy="71800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18303" y="-105697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64968" y="-130278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85800" y="-76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685800" y="4739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85800" y="10225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685800" y="1572672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658751" y="2118852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658751" y="2668968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658751" y="3217608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658751" y="3767724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626806" y="4313904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626806" y="486402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9757" y="5410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599757" y="59603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599757" y="65089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347892" y="1371600"/>
            <a:ext cx="55449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ECTIONS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9548" y="1371600"/>
            <a:ext cx="226830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63992" y="1372850"/>
            <a:ext cx="192220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endParaRPr lang="en-US" sz="88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49244" y="1371600"/>
            <a:ext cx="192220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1561" y="3125450"/>
            <a:ext cx="202054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sz="88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810000" y="-228600"/>
            <a:ext cx="0" cy="7620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-1371600" y="3200400"/>
            <a:ext cx="1112520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rapezoid 47"/>
          <p:cNvSpPr/>
          <p:nvPr/>
        </p:nvSpPr>
        <p:spPr>
          <a:xfrm>
            <a:off x="533400" y="457224"/>
            <a:ext cx="2743207" cy="1098756"/>
          </a:xfrm>
          <a:prstGeom prst="trapezoid">
            <a:avLst>
              <a:gd name="adj" fmla="val 5135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48"/>
          <p:cNvSpPr/>
          <p:nvPr/>
        </p:nvSpPr>
        <p:spPr>
          <a:xfrm rot="10800000">
            <a:off x="533400" y="4861560"/>
            <a:ext cx="2743207" cy="1098756"/>
          </a:xfrm>
          <a:prstGeom prst="trapezoid">
            <a:avLst>
              <a:gd name="adj" fmla="val 5135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80972" y="718458"/>
            <a:ext cx="5503608" cy="54476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Reflection:</a:t>
            </a: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transformation in which a point or a figure is flipped across a line to obtain a mirror image.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5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47 0.00555 L -0.00347 0.2555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70"/>
                            </p:stCondLst>
                            <p:childTnLst>
                              <p:par>
                                <p:cTn id="21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2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2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2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39" grpId="1"/>
      <p:bldP spid="38" grpId="0" build="allAtOnce"/>
      <p:bldP spid="40" grpId="0"/>
      <p:bldP spid="40" grpId="1"/>
      <p:bldP spid="48" grpId="0" animBg="1"/>
      <p:bldP spid="4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6633"/>
            </a:gs>
            <a:gs pos="50000">
              <a:schemeClr val="bg2">
                <a:lumMod val="25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celebration.files.wordpress.com/2010/04/girl-at-mirror-19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009"/>
            <a:ext cx="6172200" cy="65693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817364"/>
            <a:ext cx="2819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“Girl at Mirror”</a:t>
            </a:r>
          </a:p>
          <a:p>
            <a:pPr algn="ctr"/>
            <a:endParaRPr lang="en-US" sz="1000" b="1" dirty="0" smtClean="0"/>
          </a:p>
          <a:p>
            <a:pPr algn="ctr"/>
            <a:r>
              <a:rPr lang="en-US" sz="2400" b="1" dirty="0" smtClean="0"/>
              <a:t>Norman Rockwell</a:t>
            </a:r>
          </a:p>
          <a:p>
            <a:pPr algn="ctr"/>
            <a:r>
              <a:rPr lang="en-US" sz="2400" b="1" i="1" dirty="0" smtClean="0"/>
              <a:t>The Saturday </a:t>
            </a:r>
          </a:p>
          <a:p>
            <a:pPr algn="ctr"/>
            <a:r>
              <a:rPr lang="en-US" sz="2400" b="1" i="1" dirty="0" smtClean="0"/>
              <a:t>Evening Post</a:t>
            </a:r>
          </a:p>
          <a:p>
            <a:pPr algn="ctr"/>
            <a:r>
              <a:rPr lang="en-US" sz="2400" b="1" dirty="0" smtClean="0"/>
              <a:t>March 6, 1954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543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flection in L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07426" cy="2816128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flection Illust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"/>
            <a:ext cx="4114800" cy="281178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52800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both Norman Rockwell’s painting and in the photos above, certain truths are apparent about reflections.</a:t>
            </a:r>
          </a:p>
          <a:p>
            <a:pPr algn="ctr"/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point is the same distance from the central line.</a:t>
            </a:r>
          </a:p>
          <a:p>
            <a:pPr algn="ctr"/>
            <a:endParaRPr lang="en-US" sz="1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endParaRPr lang="en-US" sz="10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reflection is the same size as the original image.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20039" y="-90949"/>
            <a:ext cx="548640" cy="7162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599758" y="-228600"/>
            <a:ext cx="10363201" cy="7300452"/>
            <a:chOff x="-599758" y="-228600"/>
            <a:chExt cx="10363201" cy="7300452"/>
          </a:xfrm>
        </p:grpSpPr>
        <p:sp>
          <p:nvSpPr>
            <p:cNvPr id="3" name="Rectangle 2"/>
            <p:cNvSpPr/>
            <p:nvPr/>
          </p:nvSpPr>
          <p:spPr>
            <a:xfrm>
              <a:off x="-14748" y="-122904"/>
              <a:ext cx="548640" cy="7180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-213852"/>
              <a:ext cx="548640" cy="7271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83516" y="-137652"/>
              <a:ext cx="548640" cy="7195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31664" y="-228600"/>
              <a:ext cx="548640" cy="72861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8835" y="-46704"/>
              <a:ext cx="548640" cy="7104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6983" y="-137652"/>
              <a:ext cx="548640" cy="7195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7099" y="-61453"/>
              <a:ext cx="548640" cy="71333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5247" y="-152400"/>
              <a:ext cx="548640" cy="72099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8308" y="-76202"/>
              <a:ext cx="548640" cy="7148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6456" y="-167150"/>
              <a:ext cx="548640" cy="72390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6572" y="-90949"/>
              <a:ext cx="548640" cy="7162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24720" y="-181897"/>
              <a:ext cx="548640" cy="72537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71891" y="-213852"/>
              <a:ext cx="548640" cy="72857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70155" y="-137652"/>
              <a:ext cx="548640" cy="72095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18303" y="-105697"/>
              <a:ext cx="548640" cy="71775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64968" y="-130278"/>
              <a:ext cx="548640" cy="72021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599758" y="-76200"/>
              <a:ext cx="10277157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599758" y="473916"/>
              <a:ext cx="10277158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599758" y="1022556"/>
              <a:ext cx="10277157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599758" y="1572672"/>
              <a:ext cx="10277157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599757" y="2118852"/>
              <a:ext cx="10304206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599757" y="2668968"/>
              <a:ext cx="10304206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599757" y="3217608"/>
              <a:ext cx="10304206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599757" y="3767724"/>
              <a:ext cx="10304206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599758" y="4313904"/>
              <a:ext cx="10336151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599758" y="4864020"/>
              <a:ext cx="10336151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9757" y="5410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599757" y="59603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599757" y="65089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892" y="878820"/>
            <a:ext cx="8231076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central line is called the “line of reflection.”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889472"/>
            <a:ext cx="8231076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experience has been to reflect across the </a:t>
            </a:r>
            <a:r>
              <a:rPr lang="en-US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-axis…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-1325880" y="4297680"/>
            <a:ext cx="1112520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entagon 32"/>
          <p:cNvSpPr/>
          <p:nvPr/>
        </p:nvSpPr>
        <p:spPr>
          <a:xfrm>
            <a:off x="2727475" y="3766248"/>
            <a:ext cx="2213277" cy="1096296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/>
          <p:cNvSpPr/>
          <p:nvPr/>
        </p:nvSpPr>
        <p:spPr>
          <a:xfrm>
            <a:off x="2758440" y="3768216"/>
            <a:ext cx="2213277" cy="1096296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7644" y="1524000"/>
            <a:ext cx="8231076" cy="7571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or across the </a:t>
            </a:r>
            <a:r>
              <a:rPr lang="en-US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-axis.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922520" y="-213360"/>
            <a:ext cx="0" cy="7620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5-Point Star 39"/>
          <p:cNvSpPr/>
          <p:nvPr/>
        </p:nvSpPr>
        <p:spPr>
          <a:xfrm>
            <a:off x="4099560" y="3764280"/>
            <a:ext cx="1650833" cy="165083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4109887" y="3759367"/>
            <a:ext cx="1650833" cy="165083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8.33333E-7 4.81481E-6 L -0.0026 -0.16227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812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347 1.85185E-6 L -0.00521 0.15949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47" presetClass="exit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4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35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2.96296E-6 L -0.29687 -0.0025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139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1.48148E-6 L 0.29357 -0.001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5" grpId="1"/>
      <p:bldP spid="35" grpId="2"/>
      <p:bldP spid="33" grpId="0" animBg="1"/>
      <p:bldP spid="33" grpId="1" animBg="1"/>
      <p:bldP spid="33" grpId="2" animBg="1"/>
      <p:bldP spid="37" grpId="0" animBg="1"/>
      <p:bldP spid="37" grpId="1" animBg="1"/>
      <p:bldP spid="37" grpId="2" animBg="1"/>
      <p:bldP spid="38" grpId="0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20531" y="-90949"/>
            <a:ext cx="549623" cy="7162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599758" y="-228600"/>
            <a:ext cx="10363201" cy="7300452"/>
            <a:chOff x="-599758" y="-228600"/>
            <a:chExt cx="10363201" cy="7300452"/>
          </a:xfrm>
        </p:grpSpPr>
        <p:sp>
          <p:nvSpPr>
            <p:cNvPr id="3" name="Rectangle 2"/>
            <p:cNvSpPr/>
            <p:nvPr/>
          </p:nvSpPr>
          <p:spPr>
            <a:xfrm>
              <a:off x="-14748" y="-122904"/>
              <a:ext cx="548640" cy="7180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-213852"/>
              <a:ext cx="548640" cy="7271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83516" y="-137652"/>
              <a:ext cx="548640" cy="7195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31664" y="-228600"/>
              <a:ext cx="548640" cy="72861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8835" y="-46704"/>
              <a:ext cx="548640" cy="7104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6983" y="-137652"/>
              <a:ext cx="548640" cy="7195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7099" y="-61453"/>
              <a:ext cx="548640" cy="71333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5247" y="-152400"/>
              <a:ext cx="548640" cy="72099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8308" y="-76202"/>
              <a:ext cx="548640" cy="7148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6456" y="-167150"/>
              <a:ext cx="548640" cy="72390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6572" y="-90949"/>
              <a:ext cx="548640" cy="7162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24720" y="-181897"/>
              <a:ext cx="548640" cy="72537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71891" y="-213852"/>
              <a:ext cx="548640" cy="72857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70155" y="-137652"/>
              <a:ext cx="548640" cy="72095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18303" y="-105697"/>
              <a:ext cx="548640" cy="71775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64968" y="-130278"/>
              <a:ext cx="548640" cy="72021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599758" y="-76200"/>
              <a:ext cx="10277157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599758" y="473916"/>
              <a:ext cx="10277158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599758" y="1022556"/>
              <a:ext cx="10277157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599757" y="2118852"/>
              <a:ext cx="10304206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599757" y="2668968"/>
              <a:ext cx="10304206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599757" y="3217608"/>
              <a:ext cx="10304206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599757" y="3767724"/>
              <a:ext cx="10304206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599758" y="4313904"/>
              <a:ext cx="10336151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599758" y="4864020"/>
              <a:ext cx="10336151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9757" y="5410200"/>
              <a:ext cx="10363200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599757" y="5960316"/>
              <a:ext cx="10363200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599757" y="6508956"/>
              <a:ext cx="10363200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892" y="914872"/>
            <a:ext cx="8231076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we are not limited to reflecting across the axes.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3360" y="909320"/>
            <a:ext cx="8231076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reflect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line </a:t>
            </a:r>
            <a:r>
              <a:rPr lang="en-US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3...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-1325880" y="3733800"/>
            <a:ext cx="1112520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entagon 32"/>
          <p:cNvSpPr/>
          <p:nvPr/>
        </p:nvSpPr>
        <p:spPr>
          <a:xfrm>
            <a:off x="2743200" y="4311936"/>
            <a:ext cx="1663653" cy="1096296"/>
          </a:xfrm>
          <a:prstGeom prst="homePlate">
            <a:avLst/>
          </a:prstGeom>
          <a:solidFill>
            <a:srgbClr val="33CC33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/>
          <p:cNvSpPr/>
          <p:nvPr/>
        </p:nvSpPr>
        <p:spPr>
          <a:xfrm>
            <a:off x="2743200" y="4313904"/>
            <a:ext cx="1694618" cy="1096296"/>
          </a:xfrm>
          <a:prstGeom prst="homePlate">
            <a:avLst/>
          </a:prstGeom>
          <a:solidFill>
            <a:srgbClr val="33CC33"/>
          </a:soli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7644" y="1559350"/>
            <a:ext cx="8231076" cy="7571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or </a:t>
            </a:r>
            <a:r>
              <a:rPr lang="en-US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–2. 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922520" y="-213360"/>
            <a:ext cx="0" cy="7620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5-Point Star 39"/>
          <p:cNvSpPr/>
          <p:nvPr/>
        </p:nvSpPr>
        <p:spPr>
          <a:xfrm>
            <a:off x="5740567" y="3764280"/>
            <a:ext cx="1650833" cy="1650833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5740567" y="3759367"/>
            <a:ext cx="1650833" cy="1650833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6582696" y="0"/>
            <a:ext cx="0" cy="720852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-762000" y="4846812"/>
            <a:ext cx="10439399" cy="196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47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75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7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7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75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17639 -0.0025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-1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18194 -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750"/>
                            </p:stCondLst>
                            <p:childTnLst>
                              <p:par>
                                <p:cTn id="49" presetID="31" presetClass="exit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75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8.33333E-7 4.81481E-6 L -0.0026 -0.16227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812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3.7037E-6 L -0.00086 0.15787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5" grpId="0"/>
      <p:bldP spid="35" grpId="1"/>
      <p:bldP spid="33" grpId="0" animBg="1"/>
      <p:bldP spid="33" grpId="1" animBg="1"/>
      <p:bldP spid="37" grpId="0" animBg="1"/>
      <p:bldP spid="37" grpId="1" animBg="1"/>
      <p:bldP spid="38" grpId="0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20531" y="-90949"/>
            <a:ext cx="549623" cy="7162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599758" y="-228600"/>
            <a:ext cx="10363201" cy="7300452"/>
            <a:chOff x="-599758" y="-228600"/>
            <a:chExt cx="10363201" cy="7300452"/>
          </a:xfrm>
        </p:grpSpPr>
        <p:sp>
          <p:nvSpPr>
            <p:cNvPr id="3" name="Rectangle 2"/>
            <p:cNvSpPr/>
            <p:nvPr/>
          </p:nvSpPr>
          <p:spPr>
            <a:xfrm>
              <a:off x="-14748" y="-122904"/>
              <a:ext cx="548640" cy="71805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-213852"/>
              <a:ext cx="548640" cy="72714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83516" y="-137652"/>
              <a:ext cx="548640" cy="7195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31664" y="-228600"/>
              <a:ext cx="548640" cy="72861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8835" y="-46704"/>
              <a:ext cx="548640" cy="71043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6983" y="-137652"/>
              <a:ext cx="548640" cy="71952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7099" y="-61453"/>
              <a:ext cx="548640" cy="71333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5247" y="-152400"/>
              <a:ext cx="548640" cy="72099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8308" y="-76202"/>
              <a:ext cx="548640" cy="7148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6456" y="-167150"/>
              <a:ext cx="548640" cy="72390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6572" y="-90949"/>
              <a:ext cx="548640" cy="7162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24720" y="-181897"/>
              <a:ext cx="548640" cy="72537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71891" y="-213852"/>
              <a:ext cx="548640" cy="72857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70155" y="-137652"/>
              <a:ext cx="548640" cy="72095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18303" y="-105697"/>
              <a:ext cx="548640" cy="71775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64968" y="-130278"/>
              <a:ext cx="548640" cy="72021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599758" y="-76200"/>
              <a:ext cx="10277157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599758" y="473916"/>
              <a:ext cx="10277158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599758" y="1022556"/>
              <a:ext cx="10277157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599757" y="2118852"/>
              <a:ext cx="10304206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599757" y="2668968"/>
              <a:ext cx="10304206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599757" y="3217608"/>
              <a:ext cx="10304206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599757" y="3767724"/>
              <a:ext cx="10304206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599758" y="4313904"/>
              <a:ext cx="10336151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599758" y="4864020"/>
              <a:ext cx="10336151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9757" y="5410200"/>
              <a:ext cx="10363200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599757" y="5960316"/>
              <a:ext cx="10363200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599757" y="6508956"/>
              <a:ext cx="10363200" cy="548640"/>
            </a:xfrm>
            <a:prstGeom prst="rect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892" y="909792"/>
            <a:ext cx="8231076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even reflect across a diagonal line...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" y="1566970"/>
            <a:ext cx="8231076" cy="7571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…like </a:t>
            </a:r>
            <a:r>
              <a:rPr lang="en-US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-1325880" y="3733800"/>
            <a:ext cx="1112520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22520" y="-213360"/>
            <a:ext cx="0" cy="7620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631664" y="-46704"/>
            <a:ext cx="7133305" cy="71043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987040" y="4587240"/>
            <a:ext cx="1101701" cy="1098756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97859" y="4572000"/>
            <a:ext cx="1101701" cy="1098756"/>
          </a:xfrm>
          <a:prstGeom prst="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47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6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7.40741E-7 L -0.11302 -0.1578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0" y="-78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07407E-6 L 0.12969 0.1620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5" grpId="0"/>
      <p:bldP spid="35" grpId="1"/>
      <p:bldP spid="44" grpId="0" animBg="1"/>
      <p:bldP spid="44" grpId="1" animBg="1"/>
      <p:bldP spid="47" grpId="0" animBg="1"/>
      <p:bldP spid="4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20039" y="-90949"/>
            <a:ext cx="548640" cy="7224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685800" y="-228600"/>
            <a:ext cx="10449243" cy="7347155"/>
            <a:chOff x="-685800" y="-228600"/>
            <a:chExt cx="10449243" cy="7347155"/>
          </a:xfrm>
        </p:grpSpPr>
        <p:sp>
          <p:nvSpPr>
            <p:cNvPr id="3" name="Rectangle 2"/>
            <p:cNvSpPr/>
            <p:nvPr/>
          </p:nvSpPr>
          <p:spPr>
            <a:xfrm>
              <a:off x="-14748" y="-122904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-213852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83516" y="-137652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31664" y="-228600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8835" y="-46704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6983" y="-137652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7099" y="-61452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5247" y="-152400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8308" y="-76201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6456" y="-167149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6572" y="-90949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24720" y="-181897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71891" y="-213852"/>
              <a:ext cx="548640" cy="7270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70155" y="-137652"/>
              <a:ext cx="548640" cy="71800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18303" y="-105697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64968" y="-130278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85800" y="-76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685800" y="4739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85800" y="10225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685800" y="1572672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658751" y="2118852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658751" y="2668968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658751" y="3217608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658751" y="3767724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626806" y="4313904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626806" y="486402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9757" y="5410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599757" y="59603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599757" y="65089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62948" y="1386348"/>
            <a:ext cx="453955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ATIONS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5696" y="1386348"/>
            <a:ext cx="352044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85652" y="1372850"/>
            <a:ext cx="192220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endParaRPr lang="en-US" sz="88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85652" y="1371600"/>
            <a:ext cx="192220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25416" y="3093494"/>
            <a:ext cx="312912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8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</a:t>
            </a:r>
            <a:endParaRPr lang="en-US" sz="8800" b="1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3810000" y="-228600"/>
            <a:ext cx="0" cy="762000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-1371600" y="3200400"/>
            <a:ext cx="1112520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lg" len="lg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736728" y="718458"/>
            <a:ext cx="5503608" cy="54476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Translation: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transformation where every point moves the same distance in one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directions within the 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plane.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-Shape 1"/>
          <p:cNvSpPr/>
          <p:nvPr/>
        </p:nvSpPr>
        <p:spPr>
          <a:xfrm>
            <a:off x="533892" y="472440"/>
            <a:ext cx="1098264" cy="1646412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-Shape 73"/>
          <p:cNvSpPr/>
          <p:nvPr/>
        </p:nvSpPr>
        <p:spPr>
          <a:xfrm>
            <a:off x="548640" y="474900"/>
            <a:ext cx="1098264" cy="1646412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2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70"/>
                            </p:stCondLst>
                            <p:childTnLst>
                              <p:par>
                                <p:cTn id="21" presetID="2" presetClass="exit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2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2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20"/>
                            </p:stCondLst>
                            <p:childTnLst>
                              <p:par>
                                <p:cTn id="62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20"/>
                            </p:stCondLst>
                            <p:childTnLst>
                              <p:par>
                                <p:cTn id="6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-3.7037E-7 L 0.17829 -3.7037E-7 " pathEditMode="relative" rAng="0" ptsTypes="AA">
                                      <p:cBhvr>
                                        <p:cTn id="6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20"/>
                            </p:stCondLst>
                            <p:childTnLst>
                              <p:par>
                                <p:cTn id="68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7864 -3.7037E-7 L 0.17691 0.555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39" grpId="1"/>
      <p:bldP spid="38" grpId="0" build="allAtOnce"/>
      <p:bldP spid="40" grpId="0"/>
      <p:bldP spid="40" grpId="1"/>
      <p:bldP spid="73" grpId="0"/>
      <p:bldP spid="2" grpId="0" animBg="1"/>
      <p:bldP spid="74" grpId="0" animBg="1"/>
      <p:bldP spid="74" grpId="1" animBg="1"/>
      <p:bldP spid="7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120039" y="-90949"/>
            <a:ext cx="548640" cy="72242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-685800" y="-228600"/>
            <a:ext cx="10449243" cy="7347155"/>
            <a:chOff x="-685800" y="-228600"/>
            <a:chExt cx="10449243" cy="7347155"/>
          </a:xfrm>
        </p:grpSpPr>
        <p:sp>
          <p:nvSpPr>
            <p:cNvPr id="3" name="Rectangle 2"/>
            <p:cNvSpPr/>
            <p:nvPr/>
          </p:nvSpPr>
          <p:spPr>
            <a:xfrm>
              <a:off x="-14748" y="-122904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3400" y="-213852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83516" y="-137652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31664" y="-228600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8835" y="-46704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726983" y="-137652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7099" y="-61452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25247" y="-152400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78308" y="-76201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6456" y="-167149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6572" y="-90949"/>
              <a:ext cx="548640" cy="7057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24720" y="-181897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71891" y="-213852"/>
              <a:ext cx="548640" cy="72709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70155" y="-137652"/>
              <a:ext cx="548640" cy="71800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18303" y="-105697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64968" y="-130278"/>
              <a:ext cx="548640" cy="7224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85800" y="-76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685800" y="4739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685800" y="10225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685800" y="1572672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658751" y="2118852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-658751" y="2668968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658751" y="3217608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658751" y="3767724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-626806" y="4313904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626806" y="486402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-599757" y="5410200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599757" y="596031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-599757" y="6508956"/>
              <a:ext cx="10363200" cy="54864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nip Same Side Corner Rectangle 32"/>
          <p:cNvSpPr/>
          <p:nvPr/>
        </p:nvSpPr>
        <p:spPr>
          <a:xfrm>
            <a:off x="3276600" y="3780504"/>
            <a:ext cx="1622827" cy="1096296"/>
          </a:xfrm>
          <a:prstGeom prst="snip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33892" y="304800"/>
            <a:ext cx="8231076" cy="14219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can be translated left or right…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892" y="965974"/>
            <a:ext cx="8231076" cy="7571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up or down.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" y="304800"/>
            <a:ext cx="8231076" cy="27515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never change size, shape or direction. The image is congruent to </a:t>
            </a:r>
          </a:p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original figure.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38889E-6 1.48148E-6 L -0.17205 0.00231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1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17361 0.00231 L 0.24305 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47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3941 0.00231 L 0.23941 -0.2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250"/>
                            </p:stCondLst>
                            <p:childTnLst>
                              <p:par>
                                <p:cTn id="30" presetID="42" presetClass="path" presetSubtype="0" accel="50000" decel="5000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23941 -0.25 L 0.23941 0.2356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47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3" grpId="3" animBg="1"/>
      <p:bldP spid="44" grpId="0"/>
      <p:bldP spid="44" grpId="1"/>
      <p:bldP spid="45" grpId="0"/>
      <p:bldP spid="45" grpId="1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397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Daren Pelkie</cp:lastModifiedBy>
  <cp:revision>77</cp:revision>
  <dcterms:created xsi:type="dcterms:W3CDTF">2013-10-09T00:08:16Z</dcterms:created>
  <dcterms:modified xsi:type="dcterms:W3CDTF">2020-07-05T02:33:42Z</dcterms:modified>
</cp:coreProperties>
</file>